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Bitter"/>
      <p:regular r:id="rId35"/>
      <p:bold r:id="rId36"/>
      <p:italic r:id="rId37"/>
    </p:embeddedFon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6.xml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Bitter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Bitter-italic.fntdata"/><Relationship Id="rId14" Type="http://schemas.openxmlformats.org/officeDocument/2006/relationships/slide" Target="slides/slide10.xml"/><Relationship Id="rId36" Type="http://schemas.openxmlformats.org/officeDocument/2006/relationships/font" Target="fonts/Bitter-bold.fntdata"/><Relationship Id="rId17" Type="http://schemas.openxmlformats.org/officeDocument/2006/relationships/slide" Target="slides/slide13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2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389de5b8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d389de5b8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5d389de5b8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d389de5b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d389de5b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5d389de5b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d389de5b8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244" name="Google Shape;244;g5d389de5b8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d0be8fd43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d0be8fd43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dc9ce3f0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dc9ce3f09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259" name="Google Shape;259;g5dc9ce3f0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389de5b8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Layla</a:t>
            </a:r>
            <a:endParaRPr/>
          </a:p>
        </p:txBody>
      </p:sp>
      <p:sp>
        <p:nvSpPr>
          <p:cNvPr id="264" name="Google Shape;264;g5d389de5b8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dc9ce3f0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dc9ce3f0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Layla - Project structure GitHub, Project Zenhub, add a ticket with the template, add a bug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dc9ce3f0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d389de5b8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Layla</a:t>
            </a:r>
            <a:endParaRPr/>
          </a:p>
        </p:txBody>
      </p:sp>
      <p:sp>
        <p:nvSpPr>
          <p:cNvPr id="277" name="Google Shape;277;g5d389de5b8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dc9ce3f0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dc9ce3f0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5dc9ce3f09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389de5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Layla</a:t>
            </a:r>
            <a:endParaRPr/>
          </a:p>
        </p:txBody>
      </p:sp>
      <p:sp>
        <p:nvSpPr>
          <p:cNvPr id="290" name="Google Shape;290;g5d389de5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d0be8fd43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d0be8fd43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d0be8fd4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d0be8fd4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389de5b8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389de5b8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312" name="Google Shape;312;g5d389de5b8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0be8fd43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d0be8fd43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bbe8d9e0e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324" name="Google Shape;324;g5bbe8d9e0e_0_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d0be8fd4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d0be8fd4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bbe8d9e0e_0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bbe8d9e0e_0_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339" name="Google Shape;339;g5bbe8d9e0e_0_4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d0be8fd43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d0be8fd43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be8d9e0e_0_5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be8d9e0e_0_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Layla facilitates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 takes notes</a:t>
            </a:r>
            <a:endParaRPr/>
          </a:p>
        </p:txBody>
      </p:sp>
      <p:sp>
        <p:nvSpPr>
          <p:cNvPr id="351" name="Google Shape;351;g5bbe8d9e0e_0_5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bbe8d9e0e_0_5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5bbe8d9e0e_0_5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ce90f7698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ce90f7698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ce90f769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5ce90f769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be8d9e0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bbe8d9e0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 facilitates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Layla takes notes</a:t>
            </a:r>
            <a:endParaRPr/>
          </a:p>
        </p:txBody>
      </p:sp>
      <p:sp>
        <p:nvSpPr>
          <p:cNvPr id="190" name="Google Shape;190;g5bbe8d9e0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bbe8d9e0e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197" name="Google Shape;197;g5bbe8d9e0e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bbe8d9e0e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Layla</a:t>
            </a:r>
            <a:endParaRPr/>
          </a:p>
        </p:txBody>
      </p:sp>
      <p:sp>
        <p:nvSpPr>
          <p:cNvPr id="203" name="Google Shape;203;g5bbe8d9e0e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0be8fd4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5d0be8fd4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1524000" y="1577341"/>
            <a:ext cx="9144000" cy="1982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Bitter"/>
              <a:buNone/>
              <a:defRPr sz="4800">
                <a:solidFill>
                  <a:schemeClr val="accent3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1524000" y="3594043"/>
            <a:ext cx="9144000" cy="76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67"/>
              <a:buFont typeface="Source Sans Pro"/>
              <a:buNone/>
              <a:defRPr sz="1867">
                <a:solidFill>
                  <a:srgbClr val="7F8EA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62527" y="6217851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dark">
  <p:cSld name="Comparison dark">
    <p:bg>
      <p:bgPr>
        <a:solidFill>
          <a:schemeClr val="accen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609600" y="1525587"/>
            <a:ext cx="5283200" cy="4646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ntent Boxes">
  <p:cSld name="Three Content Boxe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609600" y="2475719"/>
            <a:ext cx="3657600" cy="3669495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ntent Boxes dark">
  <p:cSld name="Three Content Boxes dark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609600" y="2475719"/>
            <a:ext cx="3657600" cy="3669495"/>
          </a:xfrm>
          <a:prstGeom prst="rect">
            <a:avLst/>
          </a:prstGeom>
          <a:solidFill>
            <a:srgbClr val="318DDA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" name="Google Shape;71;p13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ntent Boxes dark">
  <p:cSld name="Four Content Boxes dark"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609600" y="2475720"/>
            <a:ext cx="5486400" cy="1853185"/>
          </a:xfrm>
          <a:prstGeom prst="rect">
            <a:avLst/>
          </a:prstGeom>
          <a:solidFill>
            <a:srgbClr val="318DDA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1/3">
  <p:cSld name="Image 1/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609601" y="685800"/>
            <a:ext cx="7111999" cy="863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8128000" y="0"/>
            <a:ext cx="40640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609600" y="330200"/>
            <a:ext cx="7112001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1/3 dark">
  <p:cSld name="Image 1/3 dark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09601" y="685800"/>
            <a:ext cx="7111999" cy="863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8128000" y="0"/>
            <a:ext cx="40640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609600" y="330200"/>
            <a:ext cx="7112001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1/2">
  <p:cSld name="Image 1/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609602" y="685802"/>
            <a:ext cx="52832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6299200" y="0"/>
            <a:ext cx="58928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609600" y="330200"/>
            <a:ext cx="5283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1/2 dark">
  <p:cSld name="Image 1/2 dark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09602" y="685802"/>
            <a:ext cx="52832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299200" y="0"/>
            <a:ext cx="58928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609600" y="330200"/>
            <a:ext cx="5283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2/3">
  <p:cSld name="Image 2/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09600" y="685797"/>
            <a:ext cx="3429000" cy="1314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4495800" y="0"/>
            <a:ext cx="76962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609600" y="330200"/>
            <a:ext cx="34290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2/3 dark">
  <p:cSld name="Image 2/3 dark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609600" y="685797"/>
            <a:ext cx="3429000" cy="1314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495800" y="0"/>
            <a:ext cx="76962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609600" y="330200"/>
            <a:ext cx="34290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tx">
  <p:cSld name="TITLE_AND_BODY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09600" y="2944048"/>
            <a:ext cx="10972800" cy="9699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  <a:defRPr sz="4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09600" y="2429129"/>
            <a:ext cx="10972800" cy="48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  <a:defRPr sz="1867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1" name="Google Shape;21;p3"/>
          <p:cNvCxnSpPr/>
          <p:nvPr/>
        </p:nvCxnSpPr>
        <p:spPr>
          <a:xfrm>
            <a:off x="609600" y="3913949"/>
            <a:ext cx="10972800" cy="1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de">
  <p:cSld name="Image W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 b="0" i="0"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0" y="1701801"/>
            <a:ext cx="12192000" cy="447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de dark">
  <p:cSld name="Image Wide dark">
    <p:bg>
      <p:bgPr>
        <a:solidFill>
          <a:schemeClr val="accen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0" y="1701801"/>
            <a:ext cx="12192000" cy="447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plit 2/3">
  <p:cSld name="1_Split 2/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7721600" y="0"/>
            <a:ext cx="447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60950" spcFirstLastPara="1" rIns="6095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609602" y="685802"/>
            <a:ext cx="6659303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609601" y="1701800"/>
            <a:ext cx="6659303" cy="4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2" type="body"/>
          </p:nvPr>
        </p:nvSpPr>
        <p:spPr>
          <a:xfrm>
            <a:off x="609599" y="330200"/>
            <a:ext cx="6659304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1/2">
  <p:cSld name="Split 1/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/>
          <p:nvPr/>
        </p:nvSpPr>
        <p:spPr>
          <a:xfrm>
            <a:off x="6299200" y="0"/>
            <a:ext cx="5892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60950" spcFirstLastPara="1" rIns="6095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609602" y="685802"/>
            <a:ext cx="52832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609600" y="1701800"/>
            <a:ext cx="5283200" cy="4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97954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97954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97954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97954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97954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667"/>
              <a:buFont typeface="Arial"/>
              <a:buChar char="•"/>
              <a:defRPr sz="2667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609600" y="330200"/>
            <a:ext cx="5283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1/3">
  <p:cSld name="Split 1/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4470400" y="0"/>
            <a:ext cx="7721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60950" spcFirstLastPara="1" rIns="6095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4923097" y="685800"/>
            <a:ext cx="6659301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type="title"/>
          </p:nvPr>
        </p:nvSpPr>
        <p:spPr>
          <a:xfrm>
            <a:off x="609600" y="685800"/>
            <a:ext cx="34290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2" type="body"/>
          </p:nvPr>
        </p:nvSpPr>
        <p:spPr>
          <a:xfrm>
            <a:off x="609600" y="330200"/>
            <a:ext cx="34290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 dark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plit 2/3">
  <p:cSld name="2_Split 2/3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7721600" y="0"/>
            <a:ext cx="4470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609602" y="685801"/>
            <a:ext cx="6659301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 sz="3733"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609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64000" y="6356351"/>
            <a:ext cx="320490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BCE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09600" y="1701800"/>
            <a:ext cx="6659301" cy="4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Source Sans Pro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609600" y="330200"/>
            <a:ext cx="6659301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b="1" sz="1600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333"/>
              <a:buFont typeface="Avenir"/>
              <a:buNone/>
              <a:defRPr sz="1333"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333"/>
              <a:buFont typeface="Avenir"/>
              <a:buNone/>
              <a:defRPr sz="1333"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333"/>
              <a:buFont typeface="Avenir"/>
              <a:buNone/>
              <a:defRPr sz="1333"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333"/>
              <a:buFont typeface="Avenir"/>
              <a:buNone/>
              <a:defRPr sz="1333"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3" type="body"/>
          </p:nvPr>
        </p:nvSpPr>
        <p:spPr>
          <a:xfrm>
            <a:off x="8128001" y="685800"/>
            <a:ext cx="3454399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09600" y="1525587"/>
            <a:ext cx="5283200" cy="4651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ntent Boxes">
  <p:cSld name="Four Content Boxe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09600" y="2475720"/>
            <a:ext cx="5486400" cy="1853185"/>
          </a:xfrm>
          <a:prstGeom prst="rect">
            <a:avLst/>
          </a:prstGeom>
          <a:solidFill>
            <a:srgbClr val="F2F2F2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609600" y="330200"/>
            <a:ext cx="10972800" cy="58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Source Sans Pro"/>
              <a:buNone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 dark">
  <p:cSld name="Big Idea dark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09600" y="330200"/>
            <a:ext cx="10972800" cy="58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dark">
  <p:cSld name="Title and Content dark">
    <p:bg>
      <p:bgPr>
        <a:solidFill>
          <a:schemeClr val="accen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33"/>
              <a:buFont typeface="Bitter"/>
              <a:buNone/>
              <a:defRPr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609600" y="1701801"/>
            <a:ext cx="10058400" cy="4470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9BDE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609600" y="1525588"/>
            <a:ext cx="5283200" cy="4646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55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None/>
              <a:defRPr/>
            </a:lvl5pPr>
            <a:lvl6pPr indent="-342900" lvl="5" marL="2743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307327" y="6400414"/>
            <a:ext cx="27507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8EA3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330200"/>
            <a:ext cx="10972800" cy="58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None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465645" lvl="5" marL="2743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Char char="•"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465645" lvl="6" marL="32004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Char char="•"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465645" lvl="7" marL="36576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Char char="•"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465645" lvl="8" marL="4114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3733"/>
              <a:buFont typeface="Avenir"/>
              <a:buChar char="•"/>
              <a:defRPr b="0" i="0" sz="3733" u="none" cap="none" strike="noStrike">
                <a:solidFill>
                  <a:srgbClr val="45445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venir"/>
              <a:buNone/>
              <a:defRPr b="0" i="0" sz="3733" u="none" cap="none" strike="noStrik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emily@adhocteam.u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department-of-veterans-affairs/va.gov-team/blob/master/Platform/Intake/June%202019%20MVP%20Workshop/meetings-and-slack-channels.md#slack-channels" TargetMode="External"/><Relationship Id="rId4" Type="http://schemas.openxmlformats.org/officeDocument/2006/relationships/hyperlink" Target="https://github.com/department-of-veterans-affairs/va.gov-team/blob/master/Platform/Intake/June%202019%20MVP%20Workshop/meetings-and-slack-channels.md#slack-channels" TargetMode="External"/><Relationship Id="rId5" Type="http://schemas.openxmlformats.org/officeDocument/2006/relationships/hyperlink" Target="https://www.foia.gov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sva.slack.com/messages/CBU0KDSB1" TargetMode="External"/><Relationship Id="rId4" Type="http://schemas.openxmlformats.org/officeDocument/2006/relationships/hyperlink" Target="https://github.com/department-of-veterans-affairs/va.gov-vfs-teams/blob/master/Norms/norms-communication.m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department-of-veterans-affairs/va.gov-team/blob/master/Platform/Intake/June%202019%20MVP%20Workshop/meetings-and-slack-channels.md#slack-channels" TargetMode="External"/><Relationship Id="rId4" Type="http://schemas.openxmlformats.org/officeDocument/2006/relationships/hyperlink" Target="https://github.com/department-of-veterans-affairs/va.gov-team/blob/master/Platform/Intake/June%202019%20MVP%20Workshop/meetings-and-slack-channels.md#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department-of-veterans-affairs/va.gov-vfs-teams/blob/master/Launch%20Process/overview.md" TargetMode="External"/><Relationship Id="rId4" Type="http://schemas.openxmlformats.org/officeDocument/2006/relationships/hyperlink" Target="https://github.com/department-of-veterans-affairs/va.gov-vfs-teams/blob/master/Onboarding/zenhub_onboarding.pdf" TargetMode="External"/><Relationship Id="rId5" Type="http://schemas.openxmlformats.org/officeDocument/2006/relationships/hyperlink" Target="https://github.com/department-of-veterans-affairs/va.gov-vfs-teams/blob/master/Onboarding/zenhub_product_management.pdf" TargetMode="External"/><Relationship Id="rId6" Type="http://schemas.openxmlformats.org/officeDocument/2006/relationships/hyperlink" Target="https://github.com/department-of-veterans-affairs/va.gov-vfs-teams/blob/master/Onboarding/product-development-documentation-best-practices.md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partment-of-veterans-affairs.github.io/va.gov-team/" TargetMode="External"/><Relationship Id="rId4" Type="http://schemas.openxmlformats.org/officeDocument/2006/relationships/hyperlink" Target="https://github.com/department-of-veterans-affairs/va.gov-team/blob/master/Administrative/va.gov-repo-map.md" TargetMode="External"/><Relationship Id="rId9" Type="http://schemas.openxmlformats.org/officeDocument/2006/relationships/hyperlink" Target="https://github.com/department-of-veterans-affairs/vets.gov-team" TargetMode="External"/><Relationship Id="rId5" Type="http://schemas.openxmlformats.org/officeDocument/2006/relationships/hyperlink" Target="https://github.com/department-of-veterans-affairs/va.gov-vfs-teams/" TargetMode="External"/><Relationship Id="rId6" Type="http://schemas.openxmlformats.org/officeDocument/2006/relationships/hyperlink" Target="https://github.com/department-of-veterans-affairs/vets-api" TargetMode="External"/><Relationship Id="rId7" Type="http://schemas.openxmlformats.org/officeDocument/2006/relationships/hyperlink" Target="https://github.com/department-of-veterans-affairs/vets-website" TargetMode="External"/><Relationship Id="rId8" Type="http://schemas.openxmlformats.org/officeDocument/2006/relationships/hyperlink" Target="https://github.com/department-of-veterans-affairs/va.gov-team" TargetMode="External"/><Relationship Id="rId11" Type="http://schemas.openxmlformats.org/officeDocument/2006/relationships/hyperlink" Target="https://design.va.gov/content-style-guide/" TargetMode="External"/><Relationship Id="rId10" Type="http://schemas.openxmlformats.org/officeDocument/2006/relationships/hyperlink" Target="https://design.va.gov" TargetMode="External"/><Relationship Id="rId12" Type="http://schemas.openxmlformats.org/officeDocument/2006/relationships/hyperlink" Target="https://department-of-veterans-affairs.github.io/veteran-facing-services-tools/getting-started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department-of-veterans-affairs/va.gov-vfs-teams/blob/master/Launch%20Process/overview.md" TargetMode="External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dhoc.optimalworkshop.com/questions/full-team-onboarding/questions/befor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2.png"/><Relationship Id="rId10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10100" y="0"/>
            <a:ext cx="12192000" cy="568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 txBox="1"/>
          <p:nvPr>
            <p:ph idx="4294967295" type="ctrTitle"/>
          </p:nvPr>
        </p:nvSpPr>
        <p:spPr>
          <a:xfrm>
            <a:off x="1524000" y="1124713"/>
            <a:ext cx="9144000" cy="1982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Bitter"/>
              <a:buNone/>
            </a:pPr>
            <a:r>
              <a:rPr lang="en-US" sz="48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VSP Onboarding Kickoff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3" name="Google Shape;143;p27"/>
          <p:cNvSpPr txBox="1"/>
          <p:nvPr>
            <p:ph idx="4294967295" type="subTitle"/>
          </p:nvPr>
        </p:nvSpPr>
        <p:spPr>
          <a:xfrm>
            <a:off x="1524000" y="3107128"/>
            <a:ext cx="9144000" cy="76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8EA3"/>
              </a:buClr>
              <a:buSzPts val="1800"/>
              <a:buFont typeface="Source Sans Pro"/>
              <a:buNone/>
            </a:pPr>
            <a:r>
              <a:rPr b="1" lang="en-US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VA.gov | [new team]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548575" y="6072925"/>
            <a:ext cx="27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550" lIns="71100" spcFirstLastPara="1" rIns="71100" wrap="square" tIns="35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100">
                <a:latin typeface="Source Sans Pro"/>
                <a:ea typeface="Source Sans Pro"/>
                <a:cs typeface="Source Sans Pro"/>
                <a:sym typeface="Source Sans Pro"/>
              </a:rPr>
              <a:t>Emily Waggoner, Lead UX Designer</a:t>
            </a:r>
            <a:endParaRPr b="1" i="0" sz="1100" u="none" cap="none" strike="noStrike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emily@adhocteam.us</a:t>
            </a:r>
            <a:endParaRPr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100">
              <a:solidFill>
                <a:srgbClr val="0033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9822525" y="6072919"/>
            <a:ext cx="1501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4800" lIns="94800" spcFirstLastPara="1" rIns="94800" wrap="square" tIns="9480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latin typeface="Source Sans Pro"/>
                <a:ea typeface="Source Sans Pro"/>
                <a:cs typeface="Source Sans Pro"/>
                <a:sym typeface="Source Sans Pro"/>
              </a:rPr>
              <a:t>July 18</a:t>
            </a:r>
            <a:r>
              <a:rPr lang="en-US" sz="1100">
                <a:latin typeface="Source Sans Pro"/>
                <a:ea typeface="Source Sans Pro"/>
                <a:cs typeface="Source Sans Pro"/>
                <a:sym typeface="Source Sans Pro"/>
              </a:rPr>
              <a:t>, 2019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75" y="466306"/>
            <a:ext cx="2559301" cy="56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together</a:t>
            </a:r>
            <a:endParaRPr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Bitter"/>
                <a:ea typeface="Bitter"/>
                <a:cs typeface="Bitter"/>
                <a:sym typeface="Bitter"/>
              </a:rPr>
              <a:t>Communication norms and escalation paths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Slack</a:t>
            </a:r>
            <a:endParaRPr/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609600" y="1525575"/>
            <a:ext cx="74499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793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Your team: #by-light-general</a:t>
            </a:r>
            <a:endParaRPr/>
          </a:p>
          <a:p>
            <a:pPr indent="-279392" lvl="0" marL="304792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Join </a:t>
            </a:r>
            <a:r>
              <a:rPr lang="en-US" u="sng">
                <a:solidFill>
                  <a:schemeClr val="dk1"/>
                </a:solidFill>
                <a:hlinkClick r:id="rId3"/>
              </a:rPr>
              <a:t>p</a:t>
            </a:r>
            <a:r>
              <a:rPr lang="en-US" u="sng">
                <a:solidFill>
                  <a:schemeClr val="dk1"/>
                </a:solidFill>
                <a:hlinkClick r:id="rId4"/>
              </a:rPr>
              <a:t>ractice area-specific Slack channels</a:t>
            </a:r>
            <a:endParaRPr>
              <a:solidFill>
                <a:schemeClr val="dk1"/>
              </a:solidFill>
            </a:endParaRPr>
          </a:p>
          <a:p>
            <a:pPr indent="-304792" lvl="0" marL="304792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Default to generating discussion and asking questions in public channels</a:t>
            </a:r>
            <a:endParaRPr/>
          </a:p>
          <a:p>
            <a:pPr indent="-279392" lvl="0" marL="30479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Use DMs when it truly needs to be private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793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wtf-bot to decode acronyms (/wtf ATO)</a:t>
            </a:r>
            <a:endParaRPr/>
          </a:p>
          <a:p>
            <a:pPr indent="-2793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Everything in the DSVA Slack is subject to the </a:t>
            </a:r>
            <a:r>
              <a:rPr lang="en-US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Freedom of Information Act (FOIA)</a:t>
            </a:r>
            <a:r>
              <a:rPr lang="en-U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38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710"/>
              <a:buFont typeface="Source Sans Pro"/>
              <a:buNone/>
            </a:pPr>
            <a:r>
              <a:rPr b="1" lang="en-US" sz="1710">
                <a:solidFill>
                  <a:srgbClr val="A7A7A7"/>
                </a:solidFill>
              </a:rPr>
              <a:t>VSP</a:t>
            </a:r>
            <a:r>
              <a:rPr b="1" lang="en-US" sz="171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1773"/>
              <a:buFont typeface="Source Sans Pro"/>
              <a:buNone/>
            </a:pPr>
            <a:r>
              <a:t/>
            </a:r>
            <a:endParaRPr sz="1773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Slack channel for general support: </a:t>
            </a:r>
            <a:r>
              <a:rPr lang="en-US" u="sng">
                <a:solidFill>
                  <a:schemeClr val="dk1"/>
                </a:solidFill>
                <a:hlinkClick r:id="rId3"/>
              </a:rPr>
              <a:t>#vfs-platform-support</a:t>
            </a:r>
            <a:endParaRPr>
              <a:solidFill>
                <a:schemeClr val="dk1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4"/>
              </a:rPr>
              <a:t>Communication norms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Escalation path: </a:t>
            </a:r>
            <a:endParaRPr/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you don't get a response within a few hours, @-mention someone you know in the channel to look at your question.</a:t>
            </a:r>
            <a:endParaRPr/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you don't get a response within 1 business day, contact your DSVA Product Manager, who will make sure the right people address your question.</a:t>
            </a:r>
            <a:endParaRPr/>
          </a:p>
          <a:p>
            <a:pPr indent="0" lvl="0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Logistics: Communication and escalation</a:t>
            </a:r>
            <a:endParaRPr/>
          </a:p>
        </p:txBody>
      </p:sp>
      <p:sp>
        <p:nvSpPr>
          <p:cNvPr id="255" name="Google Shape;255;p39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VSP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Bitter"/>
                <a:ea typeface="Bitter"/>
                <a:cs typeface="Bitter"/>
                <a:sym typeface="Bitter"/>
              </a:rPr>
              <a:t>Tour of Slack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GitHub</a:t>
            </a:r>
            <a:endParaRPr/>
          </a:p>
        </p:txBody>
      </p:sp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609599" y="1525587"/>
            <a:ext cx="66666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Most of your work (or requests to others for work) should be connected to a</a:t>
            </a:r>
            <a:r>
              <a:rPr lang="en-US"/>
              <a:t> ZenHub</a:t>
            </a: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 issue or product folder</a:t>
            </a:r>
            <a:endParaRPr/>
          </a:p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Decisions made in Slack conversations and meetings should be documented in GitHub</a:t>
            </a:r>
            <a:endParaRPr/>
          </a:p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Planning, notes, documentation should be in markdown (.md) files</a:t>
            </a:r>
            <a:endParaRPr/>
          </a:p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Research documentation and design decisions should be stored in appropriate research folder within product folder</a:t>
            </a:r>
            <a:endParaRPr/>
          </a:p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Cross-link any research to the research history</a:t>
            </a:r>
            <a:endParaRPr/>
          </a:p>
        </p:txBody>
      </p:sp>
      <p:sp>
        <p:nvSpPr>
          <p:cNvPr id="268" name="Google Shape;268;p41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710"/>
              <a:buFont typeface="Source Sans Pro"/>
              <a:buNone/>
            </a:pPr>
            <a:r>
              <a:rPr b="1" lang="en-US" sz="1710">
                <a:solidFill>
                  <a:srgbClr val="A7A7A7"/>
                </a:solidFill>
              </a:rPr>
              <a:t>VSP</a:t>
            </a:r>
            <a:r>
              <a:rPr b="1" lang="en-US" sz="171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Bitter"/>
                <a:ea typeface="Bitter"/>
                <a:cs typeface="Bitter"/>
                <a:sym typeface="Bitter"/>
              </a:rPr>
              <a:t>Tour of GitHub &amp; ZenHub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Email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609599" y="1525587"/>
            <a:ext cx="66666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Ideally only used when communicating with people outside the DSVA team, such as stakeholders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710"/>
              <a:buFont typeface="Source Sans Pro"/>
              <a:buNone/>
            </a:pPr>
            <a:r>
              <a:rPr b="1" lang="en-US" sz="171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UX ONBOARDING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Bitter"/>
                <a:ea typeface="Bitter"/>
                <a:cs typeface="Bitter"/>
                <a:sym typeface="Bitter"/>
              </a:rPr>
              <a:t>Embracing collaboration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Working remotely or with remote teams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609599" y="1525587"/>
            <a:ext cx="66666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Default to over-communicating</a:t>
            </a:r>
            <a:endParaRPr/>
          </a:p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Take advantage of Zoom (in particular video)</a:t>
            </a:r>
            <a:endParaRPr/>
          </a:p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Sit in on remote user research sessions</a:t>
            </a:r>
            <a:endParaRPr/>
          </a:p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Find time to reach out and just chat with people</a:t>
            </a:r>
            <a:endParaRPr/>
          </a:p>
        </p:txBody>
      </p:sp>
      <p:sp>
        <p:nvSpPr>
          <p:cNvPr id="294" name="Google Shape;294;p45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VSP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609600" y="2944048"/>
            <a:ext cx="10972800" cy="9699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Welcome!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609600" y="2429129"/>
            <a:ext cx="10972800" cy="48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Weekly cross-VA.gov Team of Teams meeting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Regular VSP reviews / check-ins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3"/>
              </a:rPr>
              <a:t>Practice-area specific Slack channels</a:t>
            </a:r>
            <a:endParaRPr>
              <a:solidFill>
                <a:schemeClr val="dk1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4"/>
              </a:rPr>
              <a:t>Regular practice-area specific meetings</a:t>
            </a:r>
            <a:endParaRPr>
              <a:solidFill>
                <a:schemeClr val="dk1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Other meetings and Slack collaboration as needed!</a:t>
            </a:r>
            <a:endParaRPr/>
          </a:p>
        </p:txBody>
      </p:sp>
      <p:sp>
        <p:nvSpPr>
          <p:cNvPr id="300" name="Google Shape;300;p46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Embracing collaboration</a:t>
            </a:r>
            <a:endParaRPr/>
          </a:p>
        </p:txBody>
      </p:sp>
      <p:sp>
        <p:nvSpPr>
          <p:cNvPr id="301" name="Google Shape;301;p46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VSP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55600" lvl="0" marL="35661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u="sng">
                <a:solidFill>
                  <a:schemeClr val="dk1"/>
                </a:solidFill>
                <a:hlinkClick r:id="rId3"/>
              </a:rPr>
              <a:t>Product development checklist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Char char="○"/>
            </a:pPr>
            <a:r>
              <a:rPr lang="en-US"/>
              <a:t>Reviews to be conducted throughout the process</a:t>
            </a:r>
            <a:endParaRPr/>
          </a:p>
          <a:p>
            <a: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Char char="■"/>
            </a:pPr>
            <a:r>
              <a:rPr lang="en-US"/>
              <a:t>Accessibility, content, design, analytics, release plan, IA, security, privacy, production readiness/infrastructure</a:t>
            </a:r>
            <a:endParaRPr/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Char char="○"/>
            </a:pPr>
            <a:r>
              <a:rPr lang="en-US"/>
              <a:t>Other requirements</a:t>
            </a:r>
            <a:endParaRPr/>
          </a:p>
          <a:p>
            <a: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Char char="■"/>
            </a:pPr>
            <a:r>
              <a:rPr lang="en-US"/>
              <a:t>Call center scripts and documentation, points of contact, load testing, no major bugs</a:t>
            </a:r>
            <a:endParaRPr/>
          </a:p>
          <a:p>
            <a: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Learn and improve plan written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Using Zenhub for Workflow Management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u="sng">
                <a:solidFill>
                  <a:schemeClr val="dk1"/>
                </a:solidFill>
                <a:hlinkClick r:id="rId4"/>
              </a:rPr>
              <a:t>Zenhub Onboarding PDF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u="sng">
                <a:solidFill>
                  <a:schemeClr val="dk1"/>
                </a:solidFill>
                <a:hlinkClick r:id="rId5"/>
              </a:rPr>
              <a:t>Zenhub Product Management Guide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u="sng">
                <a:solidFill>
                  <a:schemeClr val="dk1"/>
                </a:solidFill>
                <a:hlinkClick r:id="rId6"/>
              </a:rPr>
              <a:t>Product documentation best practices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7" name="Google Shape;307;p47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What to expect</a:t>
            </a:r>
            <a:endParaRPr/>
          </a:p>
        </p:txBody>
      </p:sp>
      <p:sp>
        <p:nvSpPr>
          <p:cNvPr id="308" name="Google Shape;308;p47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VSP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Bitter"/>
                <a:ea typeface="Bitter"/>
                <a:cs typeface="Bitter"/>
                <a:sym typeface="Bitter"/>
              </a:rPr>
              <a:t>Documentation overview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3"/>
              </a:rPr>
              <a:t>Documentation Getting Started Guide</a:t>
            </a:r>
            <a:endParaRPr>
              <a:solidFill>
                <a:schemeClr val="dk1"/>
              </a:solidFill>
            </a:endParaRPr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4"/>
              </a:rPr>
              <a:t>Va.gov Repo Map</a:t>
            </a:r>
            <a:endParaRPr>
              <a:solidFill>
                <a:schemeClr val="dk1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5"/>
              </a:rPr>
              <a:t>va.gov-vfs-teams repository</a:t>
            </a:r>
            <a:endParaRPr>
              <a:solidFill>
                <a:schemeClr val="dk1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6"/>
              </a:rPr>
              <a:t>vets-api repository</a:t>
            </a:r>
            <a:endParaRPr>
              <a:solidFill>
                <a:schemeClr val="dk1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7"/>
              </a:rPr>
              <a:t>vets-website repository</a:t>
            </a:r>
            <a:endParaRPr>
              <a:solidFill>
                <a:schemeClr val="dk1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8"/>
              </a:rPr>
              <a:t>va.gov-team repository</a:t>
            </a:r>
            <a:endParaRPr>
              <a:solidFill>
                <a:schemeClr val="dk1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9"/>
              </a:rPr>
              <a:t>vets.gov-team repository</a:t>
            </a:r>
            <a:endParaRPr>
              <a:solidFill>
                <a:schemeClr val="dk1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10"/>
              </a:rPr>
              <a:t>VA.gov Design System</a:t>
            </a:r>
            <a:endParaRPr>
              <a:solidFill>
                <a:schemeClr val="dk1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11"/>
              </a:rPr>
              <a:t>VA.gov Content Style Guide</a:t>
            </a:r>
            <a:endParaRPr>
              <a:solidFill>
                <a:schemeClr val="dk1"/>
              </a:solidFill>
            </a:endParaRPr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12"/>
              </a:rPr>
              <a:t>Front-end documentation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49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Documentation overview</a:t>
            </a:r>
            <a:endParaRPr/>
          </a:p>
        </p:txBody>
      </p:sp>
      <p:sp>
        <p:nvSpPr>
          <p:cNvPr id="321" name="Google Shape;321;p49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VSP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What’s next?</a:t>
            </a:r>
            <a:endParaRPr/>
          </a:p>
        </p:txBody>
      </p:sp>
      <p:sp>
        <p:nvSpPr>
          <p:cNvPr id="327" name="Google Shape;327;p50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rest of </a:t>
            </a:r>
            <a:r>
              <a:rPr b="1" lang="en-US"/>
              <a:t>Day 1</a:t>
            </a:r>
            <a:r>
              <a:rPr lang="en-US"/>
              <a:t>: </a:t>
            </a:r>
            <a:endParaRPr/>
          </a:p>
          <a:p>
            <a:pPr indent="-304791" lvl="1" marL="755883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Design and Engineering breakout sessions </a:t>
            </a:r>
            <a:endParaRPr/>
          </a:p>
          <a:p>
            <a:pPr indent="-304791" lvl="1" marL="755883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Join all the Slack channels </a:t>
            </a:r>
            <a:endParaRPr/>
          </a:p>
          <a:p>
            <a:pPr indent="-304791" lvl="1" marL="755883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Accept all the calendar invites</a:t>
            </a:r>
            <a:endParaRPr/>
          </a:p>
          <a:p>
            <a:pPr indent="-304791" lvl="1" marL="755883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dk1"/>
                </a:solidFill>
                <a:hlinkClick r:id="rId3"/>
              </a:rPr>
              <a:t>Review product development criteria</a:t>
            </a:r>
            <a:r>
              <a:rPr lang="en-US"/>
              <a:t> so you can make sure you're able to start working those concepts in from the beginning</a:t>
            </a:r>
            <a:endParaRPr/>
          </a:p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Day 2 AM</a:t>
            </a:r>
            <a:r>
              <a:rPr lang="en-US"/>
              <a:t>: Get machines set up for development</a:t>
            </a:r>
            <a:endParaRPr/>
          </a:p>
          <a:p>
            <a:pPr indent="-304792" lvl="0" marL="304792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Day 2 PM</a:t>
            </a:r>
            <a:r>
              <a:rPr lang="en-US"/>
              <a:t>: Discovery and Logistics workshop</a:t>
            </a:r>
            <a:endParaRPr/>
          </a:p>
          <a:p>
            <a:pPr indent="0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you haven’t yet, s</a:t>
            </a:r>
            <a:r>
              <a:rPr lang="en-US"/>
              <a:t>end us team names + emails so we can grant access to things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Keep us posted in Slack when you'd like help, guidance, or reviews!</a:t>
            </a:r>
            <a:endParaRPr/>
          </a:p>
        </p:txBody>
      </p:sp>
      <p:sp>
        <p:nvSpPr>
          <p:cNvPr id="333" name="Google Shape;333;p51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What’s next?</a:t>
            </a:r>
            <a:endParaRPr/>
          </a:p>
        </p:txBody>
      </p:sp>
      <p:sp>
        <p:nvSpPr>
          <p:cNvPr id="334" name="Google Shape;334;p51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VSP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5150" y="4438650"/>
            <a:ext cx="20574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609600" y="330200"/>
            <a:ext cx="10972800" cy="58419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Bitter"/>
                <a:ea typeface="Bitter"/>
                <a:cs typeface="Bitter"/>
                <a:sym typeface="Bitter"/>
              </a:rPr>
              <a:t>5-minute survey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EFEFEF"/>
                </a:solidFill>
                <a:latin typeface="Bitter"/>
                <a:ea typeface="Bitter"/>
                <a:cs typeface="Bitter"/>
                <a:sym typeface="Bitter"/>
                <a:hlinkClick r:id="rId3"/>
              </a:rPr>
              <a:t>Link to survey</a:t>
            </a:r>
            <a:endParaRPr sz="2400">
              <a:solidFill>
                <a:srgbClr val="EFEFE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are you feeling?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609600" y="1525587"/>
            <a:ext cx="5283300" cy="4646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Has anything changed?</a:t>
            </a:r>
            <a:endParaRPr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are you excited about?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are you nervous about?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questions do you have?</a:t>
            </a:r>
            <a:endParaRPr/>
          </a:p>
        </p:txBody>
      </p:sp>
      <p:sp>
        <p:nvSpPr>
          <p:cNvPr id="355" name="Google Shape;355;p54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3F3F3"/>
                </a:solidFill>
              </a:rPr>
              <a:t>VSP </a:t>
            </a:r>
            <a:r>
              <a:rPr b="1" lang="en-US" sz="1600">
                <a:solidFill>
                  <a:srgbClr val="F3F3F3"/>
                </a:solidFill>
              </a:rPr>
              <a:t>ONBOARDING</a:t>
            </a:r>
            <a:endParaRPr b="1" sz="1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609600" y="1525587"/>
            <a:ext cx="98664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t/>
            </a:r>
            <a:endParaRPr/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3758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609602" y="685801"/>
            <a:ext cx="6659301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Agenda</a:t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609600" y="1364425"/>
            <a:ext cx="6970200" cy="53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571500" lvl="0" marL="5715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Arial"/>
              <a:buChar char="●"/>
            </a:pPr>
            <a:r>
              <a:rPr lang="en-US"/>
              <a:t>Introductions</a:t>
            </a:r>
            <a:endParaRPr/>
          </a:p>
          <a:p>
            <a:pPr indent="-571500" lvl="0" marL="5715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400"/>
              <a:buFont typeface="Arial"/>
              <a:buChar char="●"/>
            </a:pPr>
            <a:r>
              <a:rPr lang="en-US"/>
              <a:t>How the Platform works </a:t>
            </a:r>
            <a:endParaRPr/>
          </a:p>
          <a:p>
            <a:pPr indent="-571500" lvl="0" marL="5715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Working together</a:t>
            </a:r>
            <a:endParaRPr/>
          </a:p>
          <a:p>
            <a:pPr indent="304800" lvl="1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Communication norms and escalation paths</a:t>
            </a:r>
            <a:endParaRPr/>
          </a:p>
          <a:p>
            <a:pPr indent="304800" lvl="1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Embracing collaboration</a:t>
            </a:r>
            <a:endParaRPr/>
          </a:p>
          <a:p>
            <a:pPr indent="304800" lvl="1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Documentation overview</a:t>
            </a:r>
            <a:endParaRPr/>
          </a:p>
          <a:p>
            <a:pPr indent="-609600" lvl="0" marL="612648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What’s next	</a:t>
            </a:r>
            <a:endParaRPr/>
          </a:p>
          <a:p>
            <a:pPr indent="-571500" lvl="0" marL="5715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Feedback </a:t>
            </a:r>
            <a:endParaRPr/>
          </a:p>
          <a:p>
            <a:pPr indent="-573024" lvl="0" marL="576072" rtl="0" algn="l">
              <a:spcBef>
                <a:spcPts val="8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/>
              <a:t>Questions and discussion</a:t>
            </a:r>
            <a:endParaRPr sz="2400"/>
          </a:p>
        </p:txBody>
      </p:sp>
      <p:sp>
        <p:nvSpPr>
          <p:cNvPr id="159" name="Google Shape;159;p29"/>
          <p:cNvSpPr txBox="1"/>
          <p:nvPr>
            <p:ph idx="2" type="body"/>
          </p:nvPr>
        </p:nvSpPr>
        <p:spPr>
          <a:xfrm>
            <a:off x="609600" y="330200"/>
            <a:ext cx="6659301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</a:pPr>
            <a:r>
              <a:rPr lang="en-US"/>
              <a:t>VSP</a:t>
            </a: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  <p:sp>
        <p:nvSpPr>
          <p:cNvPr id="160" name="Google Shape;160;p29"/>
          <p:cNvSpPr txBox="1"/>
          <p:nvPr>
            <p:ph idx="3" type="body"/>
          </p:nvPr>
        </p:nvSpPr>
        <p:spPr>
          <a:xfrm>
            <a:off x="8128001" y="685800"/>
            <a:ext cx="3454399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venir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Thank you!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609600" y="685800"/>
            <a:ext cx="10058400" cy="839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Who we are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80" y="2033587"/>
            <a:ext cx="957007" cy="95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180" y="3874340"/>
            <a:ext cx="957007" cy="95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8885" y="3874340"/>
            <a:ext cx="955303" cy="95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8885" y="2033586"/>
            <a:ext cx="957007" cy="95700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1705669" y="2033586"/>
            <a:ext cx="22053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1600"/>
              <a:buNone/>
            </a:pPr>
            <a:r>
              <a:rPr b="1" lang="en-US" sz="1600">
                <a:latin typeface="Source Sans Pro"/>
                <a:ea typeface="Source Sans Pro"/>
                <a:cs typeface="Source Sans Pro"/>
                <a:sym typeface="Source Sans Pro"/>
              </a:rPr>
              <a:t>Emily Waggoner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UX Design</a:t>
            </a:r>
            <a:r>
              <a:rPr lang="en-US" sz="1600"/>
              <a:t> </a:t>
            </a: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Lead, VSP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None/>
            </a:pPr>
            <a:r>
              <a:rPr lang="en-US" sz="1600">
                <a:latin typeface="Source Sans Pro"/>
                <a:ea typeface="Source Sans Pro"/>
                <a:cs typeface="Source Sans Pro"/>
                <a:sym typeface="Source Sans Pro"/>
              </a:rPr>
              <a:t>Slack: @emily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5829433" y="2033586"/>
            <a:ext cx="24024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Layla Soileau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Senior UX Designer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VSP Product Support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Slack: @layla</a:t>
            </a:r>
            <a:endParaRPr b="0" i="0" sz="1600" u="none" cap="none" strike="noStrike">
              <a:solidFill>
                <a:srgbClr val="45445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1705669" y="3874340"/>
            <a:ext cx="22860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 Tran</a:t>
            </a:r>
            <a:endParaRPr b="1" i="0" sz="1600" u="none" cap="none" strike="noStrike">
              <a:solidFill>
                <a:srgbClr val="45445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Frontend Engineer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VSP </a:t>
            </a: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 Support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Slack: @</a:t>
            </a: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Bill John Tran</a:t>
            </a:r>
            <a:endParaRPr b="0" i="0" sz="1600" u="none" cap="none" strike="noStrike">
              <a:solidFill>
                <a:srgbClr val="45445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5829434" y="3874340"/>
            <a:ext cx="22143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Trevor Pierce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Accessibility Expert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VSP Product Support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Slack: @Trevor Pierce</a:t>
            </a:r>
            <a:endParaRPr/>
          </a:p>
        </p:txBody>
      </p:sp>
      <p:sp>
        <p:nvSpPr>
          <p:cNvPr id="180" name="Google Shape;180;p31"/>
          <p:cNvSpPr txBox="1"/>
          <p:nvPr>
            <p:ph idx="2" type="body"/>
          </p:nvPr>
        </p:nvSpPr>
        <p:spPr>
          <a:xfrm>
            <a:off x="609600" y="330200"/>
            <a:ext cx="100584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chemeClr val="dk2"/>
                </a:solidFill>
              </a:rPr>
              <a:t>VSP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8875" y="2033573"/>
            <a:ext cx="957025" cy="9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606" y="3872790"/>
            <a:ext cx="960120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9">
            <a:alphaModFix/>
          </a:blip>
          <a:srcRect b="2107" l="0" r="0" t="2107"/>
          <a:stretch/>
        </p:blipFill>
        <p:spPr>
          <a:xfrm>
            <a:off x="8389360" y="3874340"/>
            <a:ext cx="955200" cy="95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9499908" y="2033586"/>
            <a:ext cx="24024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 Hewitt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 Manager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VSP Product Support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Slack: @</a:t>
            </a: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AndreaHewitt</a:t>
            </a:r>
            <a:endParaRPr b="0" i="0" sz="1600" u="none" cap="none" strike="noStrike">
              <a:solidFill>
                <a:srgbClr val="45445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Google Shape;185;p31"/>
          <p:cNvSpPr txBox="1"/>
          <p:nvPr/>
        </p:nvSpPr>
        <p:spPr>
          <a:xfrm>
            <a:off x="9499909" y="3874340"/>
            <a:ext cx="22143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Peter Hill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QA Specialist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VSP Product Support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5445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Slack: @</a:t>
            </a:r>
            <a:r>
              <a:rPr lang="en-US" sz="1600">
                <a:solidFill>
                  <a:srgbClr val="45445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Peter Hill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10">
            <a:alphaModFix/>
          </a:blip>
          <a:srcRect b="3383" l="0" r="0" t="3393"/>
          <a:stretch/>
        </p:blipFill>
        <p:spPr>
          <a:xfrm>
            <a:off x="8389350" y="2033573"/>
            <a:ext cx="957000" cy="957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are you?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609600" y="1525587"/>
            <a:ext cx="5283300" cy="46467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One minute each: </a:t>
            </a:r>
            <a:endParaRPr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Name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Role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What are you excited about?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What are you nervous about?</a:t>
            </a:r>
            <a:endParaRPr/>
          </a:p>
        </p:txBody>
      </p:sp>
      <p:sp>
        <p:nvSpPr>
          <p:cNvPr id="194" name="Google Shape;194;p32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3F3F3"/>
                </a:solidFill>
              </a:rPr>
              <a:t>VSP </a:t>
            </a:r>
            <a:r>
              <a:rPr b="1" lang="en-US" sz="1600">
                <a:solidFill>
                  <a:srgbClr val="F3F3F3"/>
                </a:solidFill>
              </a:rPr>
              <a:t>ONBOARDING</a:t>
            </a:r>
            <a:endParaRPr b="1" sz="1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609600" y="2944048"/>
            <a:ext cx="10972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itter"/>
              <a:buNone/>
            </a:pPr>
            <a:r>
              <a:rPr lang="en-US"/>
              <a:t>How the Platform works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609600" y="2429129"/>
            <a:ext cx="109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Source Sans Pro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>
                <a:latin typeface="Bitter"/>
                <a:ea typeface="Bitter"/>
                <a:cs typeface="Bitter"/>
                <a:sym typeface="Bitter"/>
              </a:rPr>
              <a:t>How VFS teams work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609600" y="1525587"/>
            <a:ext cx="5283300" cy="4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/>
              <a:t>Agile, t</a:t>
            </a:r>
            <a:r>
              <a:rPr lang="en-US"/>
              <a:t>wo-week sprints</a:t>
            </a:r>
            <a:endParaRPr/>
          </a:p>
          <a:p>
            <a:pPr indent="-304792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 sz="2000"/>
              <a:t>Veteran-centered design</a:t>
            </a:r>
            <a:endParaRPr/>
          </a:p>
        </p:txBody>
      </p:sp>
      <p:sp>
        <p:nvSpPr>
          <p:cNvPr id="207" name="Google Shape;207;p34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UX ONBOARDING</a:t>
            </a:r>
            <a:endParaRPr/>
          </a:p>
        </p:txBody>
      </p:sp>
      <p:grpSp>
        <p:nvGrpSpPr>
          <p:cNvPr id="208" name="Google Shape;208;p34"/>
          <p:cNvGrpSpPr/>
          <p:nvPr/>
        </p:nvGrpSpPr>
        <p:grpSpPr>
          <a:xfrm>
            <a:off x="5696634" y="1697782"/>
            <a:ext cx="5595582" cy="2968581"/>
            <a:chOff x="3140400" y="2674750"/>
            <a:chExt cx="6662200" cy="3502338"/>
          </a:xfrm>
        </p:grpSpPr>
        <p:sp>
          <p:nvSpPr>
            <p:cNvPr id="209" name="Google Shape;209;p34"/>
            <p:cNvSpPr txBox="1"/>
            <p:nvPr/>
          </p:nvSpPr>
          <p:spPr>
            <a:xfrm>
              <a:off x="3140400" y="2674750"/>
              <a:ext cx="1603200" cy="56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4570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10" name="Google Shape;210;p34"/>
            <p:cNvSpPr txBox="1"/>
            <p:nvPr/>
          </p:nvSpPr>
          <p:spPr>
            <a:xfrm>
              <a:off x="6053200" y="2956688"/>
              <a:ext cx="1603200" cy="56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4570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Prototype</a:t>
              </a:r>
              <a:endPara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11" name="Google Shape;211;p34"/>
            <p:cNvSpPr txBox="1"/>
            <p:nvPr/>
          </p:nvSpPr>
          <p:spPr>
            <a:xfrm>
              <a:off x="8800300" y="4106738"/>
              <a:ext cx="1002300" cy="56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4570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Test</a:t>
              </a:r>
              <a:endPara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12" name="Google Shape;212;p34"/>
            <p:cNvSpPr txBox="1"/>
            <p:nvPr/>
          </p:nvSpPr>
          <p:spPr>
            <a:xfrm>
              <a:off x="5536475" y="5613388"/>
              <a:ext cx="1076400" cy="56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4570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Build</a:t>
              </a:r>
              <a:endPara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13" name="Google Shape;213;p34"/>
            <p:cNvSpPr txBox="1"/>
            <p:nvPr/>
          </p:nvSpPr>
          <p:spPr>
            <a:xfrm>
              <a:off x="3540750" y="4498075"/>
              <a:ext cx="1603200" cy="56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4570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Launch</a:t>
              </a:r>
              <a:endParaRPr b="1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14" name="Google Shape;214;p34"/>
            <p:cNvCxnSpPr>
              <a:stCxn id="210" idx="3"/>
              <a:endCxn id="211" idx="0"/>
            </p:cNvCxnSpPr>
            <p:nvPr/>
          </p:nvCxnSpPr>
          <p:spPr>
            <a:xfrm>
              <a:off x="7656400" y="3238538"/>
              <a:ext cx="1645200" cy="868200"/>
            </a:xfrm>
            <a:prstGeom prst="curvedConnector2">
              <a:avLst/>
            </a:prstGeom>
            <a:noFill/>
            <a:ln cap="flat" cmpd="sng" w="19050">
              <a:solidFill>
                <a:srgbClr val="89BDE8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34"/>
            <p:cNvCxnSpPr>
              <a:stCxn id="209" idx="3"/>
              <a:endCxn id="210" idx="1"/>
            </p:cNvCxnSpPr>
            <p:nvPr/>
          </p:nvCxnSpPr>
          <p:spPr>
            <a:xfrm>
              <a:off x="4743600" y="2956600"/>
              <a:ext cx="1309500" cy="282000"/>
            </a:xfrm>
            <a:prstGeom prst="curvedConnector3">
              <a:avLst>
                <a:gd fmla="val 50004" name="adj1"/>
              </a:avLst>
            </a:prstGeom>
            <a:noFill/>
            <a:ln cap="flat" cmpd="sng" w="19050">
              <a:solidFill>
                <a:srgbClr val="89BDE8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34"/>
            <p:cNvCxnSpPr>
              <a:stCxn id="211" idx="2"/>
              <a:endCxn id="212" idx="3"/>
            </p:cNvCxnSpPr>
            <p:nvPr/>
          </p:nvCxnSpPr>
          <p:spPr>
            <a:xfrm rot="5400000">
              <a:off x="7344850" y="3938438"/>
              <a:ext cx="1224600" cy="2688600"/>
            </a:xfrm>
            <a:prstGeom prst="curvedConnector2">
              <a:avLst/>
            </a:prstGeom>
            <a:noFill/>
            <a:ln cap="flat" cmpd="sng" w="19050">
              <a:solidFill>
                <a:srgbClr val="89BDE8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17" name="Google Shape;217;p34"/>
            <p:cNvCxnSpPr>
              <a:stCxn id="212" idx="0"/>
              <a:endCxn id="211" idx="1"/>
            </p:cNvCxnSpPr>
            <p:nvPr/>
          </p:nvCxnSpPr>
          <p:spPr>
            <a:xfrm rot="-5400000">
              <a:off x="6825275" y="3638188"/>
              <a:ext cx="1224600" cy="2725800"/>
            </a:xfrm>
            <a:prstGeom prst="curvedConnector2">
              <a:avLst/>
            </a:prstGeom>
            <a:noFill/>
            <a:ln cap="flat" cmpd="sng" w="19050">
              <a:solidFill>
                <a:srgbClr val="89BDE8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18" name="Google Shape;218;p34"/>
            <p:cNvCxnSpPr>
              <a:stCxn id="211" idx="1"/>
              <a:endCxn id="210" idx="2"/>
            </p:cNvCxnSpPr>
            <p:nvPr/>
          </p:nvCxnSpPr>
          <p:spPr>
            <a:xfrm rot="10800000">
              <a:off x="6854800" y="3520388"/>
              <a:ext cx="1945500" cy="868200"/>
            </a:xfrm>
            <a:prstGeom prst="curvedConnector2">
              <a:avLst/>
            </a:prstGeom>
            <a:noFill/>
            <a:ln cap="flat" cmpd="sng" w="19050">
              <a:solidFill>
                <a:srgbClr val="89BDE8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19" name="Google Shape;219;p34"/>
            <p:cNvCxnSpPr>
              <a:stCxn id="212" idx="1"/>
              <a:endCxn id="213" idx="2"/>
            </p:cNvCxnSpPr>
            <p:nvPr/>
          </p:nvCxnSpPr>
          <p:spPr>
            <a:xfrm rot="10800000">
              <a:off x="4342475" y="5061838"/>
              <a:ext cx="1194000" cy="833400"/>
            </a:xfrm>
            <a:prstGeom prst="curvedConnector2">
              <a:avLst/>
            </a:prstGeom>
            <a:noFill/>
            <a:ln cap="flat" cmpd="sng" w="19050">
              <a:solidFill>
                <a:srgbClr val="89BDE8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20" name="Google Shape;220;p34"/>
            <p:cNvCxnSpPr>
              <a:stCxn id="213" idx="0"/>
              <a:endCxn id="209" idx="2"/>
            </p:cNvCxnSpPr>
            <p:nvPr/>
          </p:nvCxnSpPr>
          <p:spPr>
            <a:xfrm flipH="1" rot="5400000">
              <a:off x="3512250" y="3667975"/>
              <a:ext cx="1259700" cy="400500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rgbClr val="89BDE8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27895"/>
            <a:ext cx="12192000" cy="1530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609600" y="2142452"/>
            <a:ext cx="9866400" cy="4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Char char="•"/>
            </a:pPr>
            <a:r>
              <a:rPr b="1" lang="en-US"/>
              <a:t>VSP is a constantly evolving product</a:t>
            </a:r>
            <a:endParaRPr b="1"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MVP processes, iterating as we go</a:t>
            </a:r>
            <a:endParaRPr/>
          </a:p>
          <a:p>
            <a:pPr indent="-304792" lvl="0" marL="30479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Feedback loops</a:t>
            </a:r>
            <a:endParaRPr/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Let us know what's working!</a:t>
            </a:r>
            <a:endParaRPr/>
          </a:p>
          <a:p>
            <a:pPr indent="-304791" lvl="1" marL="75588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54454"/>
              </a:buClr>
              <a:buSzPts val="2000"/>
              <a:buFont typeface="Arial"/>
              <a:buChar char="•"/>
            </a:pPr>
            <a:r>
              <a:rPr lang="en-US"/>
              <a:t>Feedback surveys</a:t>
            </a:r>
            <a:endParaRPr/>
          </a:p>
          <a:p>
            <a:pPr indent="0" lvl="0" marL="304792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454454"/>
              </a:buClr>
              <a:buSzPts val="2000"/>
              <a:buNone/>
            </a:pPr>
            <a:r>
              <a:t/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609600" y="685800"/>
            <a:ext cx="100584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Bitter"/>
              <a:buNone/>
            </a:pPr>
            <a:r>
              <a:rPr lang="en-US"/>
              <a:t>How the Veteran Services Platform (VSP) works</a:t>
            </a:r>
            <a:endParaRPr/>
          </a:p>
        </p:txBody>
      </p:sp>
      <p:sp>
        <p:nvSpPr>
          <p:cNvPr id="228" name="Google Shape;228;p35"/>
          <p:cNvSpPr txBox="1"/>
          <p:nvPr>
            <p:ph idx="2" type="body"/>
          </p:nvPr>
        </p:nvSpPr>
        <p:spPr>
          <a:xfrm>
            <a:off x="609600" y="330200"/>
            <a:ext cx="10058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1600"/>
              <a:buFont typeface="Source Sans Pro"/>
              <a:buNone/>
            </a:pPr>
            <a:r>
              <a:rPr b="1" lang="en-US" sz="1600">
                <a:solidFill>
                  <a:srgbClr val="A7A7A7"/>
                </a:solidFill>
              </a:rPr>
              <a:t>VSP</a:t>
            </a:r>
            <a:r>
              <a:rPr b="1" lang="en-US" sz="1600" cap="none">
                <a:solidFill>
                  <a:srgbClr val="A7A7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ONBOARDING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own Bag Template">
  <a:themeElements>
    <a:clrScheme name="Brown Bag Template">
      <a:dk1>
        <a:srgbClr val="0070BC"/>
      </a:dk1>
      <a:lt1>
        <a:srgbClr val="1A5484"/>
      </a:lt1>
      <a:dk2>
        <a:srgbClr val="A7A7A7"/>
      </a:dk2>
      <a:lt2>
        <a:srgbClr val="535353"/>
      </a:lt2>
      <a:accent1>
        <a:srgbClr val="0070BC"/>
      </a:accent1>
      <a:accent2>
        <a:srgbClr val="10385A"/>
      </a:accent2>
      <a:accent3>
        <a:srgbClr val="1A5484"/>
      </a:accent3>
      <a:accent4>
        <a:srgbClr val="0F2F4A"/>
      </a:accent4>
      <a:accent5>
        <a:srgbClr val="0B2439"/>
      </a:accent5>
      <a:accent6>
        <a:srgbClr val="08192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